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1" r:id="rId4"/>
  </p:sldMasterIdLst>
  <p:notesMasterIdLst>
    <p:notesMasterId r:id="rId12"/>
  </p:notesMasterIdLst>
  <p:handoutMasterIdLst>
    <p:handoutMasterId r:id="rId13"/>
  </p:handoutMasterIdLst>
  <p:sldIdLst>
    <p:sldId id="312" r:id="rId5"/>
    <p:sldId id="483" r:id="rId6"/>
    <p:sldId id="494" r:id="rId7"/>
    <p:sldId id="495" r:id="rId8"/>
    <p:sldId id="496" r:id="rId9"/>
    <p:sldId id="492" r:id="rId10"/>
    <p:sldId id="497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len , Nick (CompoZed)" initials="" lastIdx="2" clrIdx="0"/>
  <p:cmAuthor id="1" name="Jenna Hopkins" initials="" lastIdx="0" clrIdx="1"/>
  <p:cmAuthor id="2" name="Subramanian, Srividya" initials="SS" lastIdx="1" clrIdx="2">
    <p:extLst>
      <p:ext uri="{19B8F6BF-5375-455C-9EA6-DF929625EA0E}">
        <p15:presenceInfo xmlns:p15="http://schemas.microsoft.com/office/powerpoint/2012/main" userId="S-1-5-21-1214440339-1677128483-1177238915-4046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F1B"/>
    <a:srgbClr val="FAFF4D"/>
    <a:srgbClr val="CF9405"/>
    <a:srgbClr val="66B417"/>
    <a:srgbClr val="94FF30"/>
    <a:srgbClr val="C3FFA0"/>
    <a:srgbClr val="4A7F2A"/>
    <a:srgbClr val="627F50"/>
    <a:srgbClr val="5C9F34"/>
    <a:srgbClr val="062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12" autoAdjust="0"/>
    <p:restoredTop sz="98695" autoAdjust="0"/>
  </p:normalViewPr>
  <p:slideViewPr>
    <p:cSldViewPr snapToGrid="0" snapToObjects="1">
      <p:cViewPr varScale="1">
        <p:scale>
          <a:sx n="128" d="100"/>
          <a:sy n="128" d="100"/>
        </p:scale>
        <p:origin x="144" y="9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5B932-FEAA-0C4A-B54B-668C49E041A5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CDFE7-015B-0741-80BB-79E6E4CAC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527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647B2-9FA2-CF4B-807D-6CCD5AB4AC2F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2E619-0576-FC4F-8843-369F6069B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520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2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547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503" y="295513"/>
            <a:ext cx="7154420" cy="486026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26503" y="1436688"/>
            <a:ext cx="8260297" cy="325254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 hasCustomPrompt="1"/>
          </p:nvPr>
        </p:nvSpPr>
        <p:spPr>
          <a:xfrm>
            <a:off x="426503" y="781539"/>
            <a:ext cx="7153885" cy="312493"/>
          </a:xfrm>
        </p:spPr>
        <p:txBody>
          <a:bodyPr>
            <a:noAutofit/>
          </a:bodyPr>
          <a:lstStyle>
            <a:lvl1pPr algn="l">
              <a:defRPr sz="1600" i="1" baseline="0">
                <a:solidFill>
                  <a:srgbClr val="7F7F7F"/>
                </a:solidFill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4014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0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26607" y="2195939"/>
            <a:ext cx="2490787" cy="84931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Enter Title</a:t>
            </a:r>
            <a:endParaRPr lang="en-US" dirty="0"/>
          </a:p>
        </p:txBody>
      </p:sp>
      <p:sp>
        <p:nvSpPr>
          <p:cNvPr id="3" name="Snip Single Corner Rectangle 2"/>
          <p:cNvSpPr/>
          <p:nvPr userDrawn="1"/>
        </p:nvSpPr>
        <p:spPr>
          <a:xfrm>
            <a:off x="0" y="-14817"/>
            <a:ext cx="9160933" cy="5143500"/>
          </a:xfrm>
          <a:custGeom>
            <a:avLst/>
            <a:gdLst>
              <a:gd name="connsiteX0" fmla="*/ 0 w 9144000"/>
              <a:gd name="connsiteY0" fmla="*/ 0 h 5143500"/>
              <a:gd name="connsiteX1" fmla="*/ 6572250 w 9144000"/>
              <a:gd name="connsiteY1" fmla="*/ 0 h 5143500"/>
              <a:gd name="connsiteX2" fmla="*/ 9144000 w 9144000"/>
              <a:gd name="connsiteY2" fmla="*/ 257175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0 h 5143500"/>
              <a:gd name="connsiteX1" fmla="*/ 4997450 w 9144000"/>
              <a:gd name="connsiteY1" fmla="*/ 16933 h 5143500"/>
              <a:gd name="connsiteX2" fmla="*/ 9144000 w 9144000"/>
              <a:gd name="connsiteY2" fmla="*/ 257175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0 h 5143500"/>
              <a:gd name="connsiteX1" fmla="*/ 5369983 w 9144000"/>
              <a:gd name="connsiteY1" fmla="*/ 16933 h 5143500"/>
              <a:gd name="connsiteX2" fmla="*/ 9144000 w 9144000"/>
              <a:gd name="connsiteY2" fmla="*/ 257175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44000"/>
              <a:gd name="connsiteY0" fmla="*/ 0 h 5143500"/>
              <a:gd name="connsiteX1" fmla="*/ 5369983 w 9144000"/>
              <a:gd name="connsiteY1" fmla="*/ 16933 h 5143500"/>
              <a:gd name="connsiteX2" fmla="*/ 9144000 w 9144000"/>
              <a:gd name="connsiteY2" fmla="*/ 300355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0 h 5143500"/>
              <a:gd name="connsiteX0" fmla="*/ 0 w 9160933"/>
              <a:gd name="connsiteY0" fmla="*/ 0 h 5143500"/>
              <a:gd name="connsiteX1" fmla="*/ 5369983 w 9160933"/>
              <a:gd name="connsiteY1" fmla="*/ 16933 h 5143500"/>
              <a:gd name="connsiteX2" fmla="*/ 9160933 w 9160933"/>
              <a:gd name="connsiteY2" fmla="*/ 2554816 h 5143500"/>
              <a:gd name="connsiteX3" fmla="*/ 9144000 w 9160933"/>
              <a:gd name="connsiteY3" fmla="*/ 5143500 h 5143500"/>
              <a:gd name="connsiteX4" fmla="*/ 0 w 9160933"/>
              <a:gd name="connsiteY4" fmla="*/ 5143500 h 5143500"/>
              <a:gd name="connsiteX5" fmla="*/ 0 w 9160933"/>
              <a:gd name="connsiteY5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60933" h="5143500">
                <a:moveTo>
                  <a:pt x="0" y="0"/>
                </a:moveTo>
                <a:lnTo>
                  <a:pt x="5369983" y="16933"/>
                </a:lnTo>
                <a:lnTo>
                  <a:pt x="9160933" y="2554816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062657"/>
          </a:solidFill>
          <a:ln>
            <a:solidFill>
              <a:srgbClr val="06265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ight Triangle 5"/>
          <p:cNvSpPr/>
          <p:nvPr userDrawn="1"/>
        </p:nvSpPr>
        <p:spPr>
          <a:xfrm>
            <a:off x="5334002" y="10584"/>
            <a:ext cx="3835399" cy="2546349"/>
          </a:xfrm>
          <a:custGeom>
            <a:avLst/>
            <a:gdLst>
              <a:gd name="connsiteX0" fmla="*/ 0 w 3835399"/>
              <a:gd name="connsiteY0" fmla="*/ 2556933 h 2556933"/>
              <a:gd name="connsiteX1" fmla="*/ 0 w 3835399"/>
              <a:gd name="connsiteY1" fmla="*/ 0 h 2556933"/>
              <a:gd name="connsiteX2" fmla="*/ 3835399 w 3835399"/>
              <a:gd name="connsiteY2" fmla="*/ 2556933 h 2556933"/>
              <a:gd name="connsiteX3" fmla="*/ 0 w 3835399"/>
              <a:gd name="connsiteY3" fmla="*/ 2556933 h 2556933"/>
              <a:gd name="connsiteX0" fmla="*/ 533400 w 3835399"/>
              <a:gd name="connsiteY0" fmla="*/ 1456266 h 2556933"/>
              <a:gd name="connsiteX1" fmla="*/ 0 w 3835399"/>
              <a:gd name="connsiteY1" fmla="*/ 0 h 2556933"/>
              <a:gd name="connsiteX2" fmla="*/ 3835399 w 3835399"/>
              <a:gd name="connsiteY2" fmla="*/ 2556933 h 2556933"/>
              <a:gd name="connsiteX3" fmla="*/ 533400 w 3835399"/>
              <a:gd name="connsiteY3" fmla="*/ 1456266 h 2556933"/>
              <a:gd name="connsiteX0" fmla="*/ 533400 w 3835399"/>
              <a:gd name="connsiteY0" fmla="*/ 1456266 h 2556933"/>
              <a:gd name="connsiteX1" fmla="*/ 0 w 3835399"/>
              <a:gd name="connsiteY1" fmla="*/ 0 h 2556933"/>
              <a:gd name="connsiteX2" fmla="*/ 3835399 w 3835399"/>
              <a:gd name="connsiteY2" fmla="*/ 2556933 h 2556933"/>
              <a:gd name="connsiteX3" fmla="*/ 533400 w 3835399"/>
              <a:gd name="connsiteY3" fmla="*/ 1456266 h 2556933"/>
              <a:gd name="connsiteX0" fmla="*/ 533400 w 3835399"/>
              <a:gd name="connsiteY0" fmla="*/ 1456266 h 2556933"/>
              <a:gd name="connsiteX1" fmla="*/ 0 w 3835399"/>
              <a:gd name="connsiteY1" fmla="*/ 0 h 2556933"/>
              <a:gd name="connsiteX2" fmla="*/ 3835399 w 3835399"/>
              <a:gd name="connsiteY2" fmla="*/ 2556933 h 2556933"/>
              <a:gd name="connsiteX3" fmla="*/ 533400 w 3835399"/>
              <a:gd name="connsiteY3" fmla="*/ 1456266 h 255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5399" h="2556933">
                <a:moveTo>
                  <a:pt x="533400" y="1456266"/>
                </a:moveTo>
                <a:lnTo>
                  <a:pt x="0" y="0"/>
                </a:lnTo>
                <a:lnTo>
                  <a:pt x="3835399" y="2556933"/>
                </a:lnTo>
                <a:cubicBezTo>
                  <a:pt x="2734733" y="2190044"/>
                  <a:pt x="2362199" y="1459088"/>
                  <a:pt x="533400" y="1456266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9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308CC4"/>
          </a:solidFill>
          <a:ln>
            <a:solidFill>
              <a:srgbClr val="308C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26607" y="2195939"/>
            <a:ext cx="2490787" cy="84931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0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66B417"/>
          </a:solidFill>
          <a:ln>
            <a:solidFill>
              <a:srgbClr val="66B41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26607" y="2195939"/>
            <a:ext cx="2490787" cy="84931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6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66B41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0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26607" y="2195939"/>
            <a:ext cx="2490787" cy="84931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5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7033" y="1926974"/>
            <a:ext cx="5109935" cy="620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0457" y="3125048"/>
            <a:ext cx="4223086" cy="127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Rockwell"/>
                <a:cs typeface="Rockwel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7F7F7F"/>
                </a:solidFill>
                <a:latin typeface="Rockwell"/>
                <a:cs typeface="Rockwell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CompoZed_Logo_value01.pdf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0237" y="-91137"/>
            <a:ext cx="1553763" cy="8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6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2" r:id="rId1"/>
    <p:sldLayoutId id="2147493493" r:id="rId2"/>
    <p:sldLayoutId id="2147493498" r:id="rId3"/>
    <p:sldLayoutId id="2147493506" r:id="rId4"/>
    <p:sldLayoutId id="2147493499" r:id="rId5"/>
    <p:sldLayoutId id="2147493500" r:id="rId6"/>
    <p:sldLayoutId id="2147493501" r:id="rId7"/>
    <p:sldLayoutId id="2147493505" r:id="rId8"/>
    <p:sldLayoutId id="2147493503" r:id="rId9"/>
    <p:sldLayoutId id="2147493504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Rockwell"/>
          <a:ea typeface="+mj-ea"/>
          <a:cs typeface="Rockwel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Rockwell"/>
          <a:ea typeface="+mn-ea"/>
          <a:cs typeface="Rockwel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2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2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2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3700" y="1542132"/>
            <a:ext cx="8356600" cy="1102519"/>
          </a:xfrm>
        </p:spPr>
        <p:txBody>
          <a:bodyPr/>
          <a:lstStyle/>
          <a:p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 Match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2928322"/>
            <a:ext cx="6400800" cy="1314450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5C9F34"/>
              </a:solidFill>
              <a:latin typeface="Rockwell"/>
              <a:cs typeface="Rockwell"/>
            </a:endParaRPr>
          </a:p>
          <a:p>
            <a:endParaRPr lang="en-US" sz="1800" b="1" dirty="0">
              <a:solidFill>
                <a:srgbClr val="5C9F34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46163" y="930280"/>
            <a:ext cx="6851675" cy="3282941"/>
            <a:chOff x="1080504" y="748762"/>
            <a:chExt cx="6851675" cy="3282941"/>
          </a:xfrm>
        </p:grpSpPr>
        <p:grpSp>
          <p:nvGrpSpPr>
            <p:cNvPr id="12" name="Group 11"/>
            <p:cNvGrpSpPr/>
            <p:nvPr/>
          </p:nvGrpSpPr>
          <p:grpSpPr>
            <a:xfrm>
              <a:off x="1080504" y="748762"/>
              <a:ext cx="1078759" cy="1078759"/>
              <a:chOff x="1080504" y="-758035"/>
              <a:chExt cx="1078759" cy="107875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080504" y="-748662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16200000">
                <a:off x="541125" y="-218655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 flipV="1">
              <a:off x="1080505" y="2952944"/>
              <a:ext cx="1078759" cy="1078759"/>
              <a:chOff x="1080504" y="-758035"/>
              <a:chExt cx="1078759" cy="1078759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1080504" y="-748662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6200000">
                <a:off x="541125" y="-218655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H="1">
              <a:off x="6853419" y="748762"/>
              <a:ext cx="1078759" cy="1078759"/>
              <a:chOff x="1080504" y="-758035"/>
              <a:chExt cx="1078759" cy="107875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080504" y="-748662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16200000">
                <a:off x="541125" y="-218655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 flipH="1" flipV="1">
              <a:off x="6853420" y="2952944"/>
              <a:ext cx="1078759" cy="1078759"/>
              <a:chOff x="1080504" y="-758035"/>
              <a:chExt cx="1078759" cy="1078759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1080504" y="-748662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6200000">
                <a:off x="541125" y="-218655"/>
                <a:ext cx="107875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5994400" y="3954966"/>
            <a:ext cx="18473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94438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44" y="2039427"/>
            <a:ext cx="1079040" cy="931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Journey</a:t>
            </a:r>
          </a:p>
        </p:txBody>
      </p:sp>
      <p:sp>
        <p:nvSpPr>
          <p:cNvPr id="94" name="Content Placeholder 9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Persona - William T </a:t>
            </a:r>
            <a:r>
              <a:rPr lang="en-US" dirty="0" err="1"/>
              <a:t>Cranda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574" y="295513"/>
            <a:ext cx="3062692" cy="4349385"/>
          </a:xfrm>
          <a:prstGeom prst="rect">
            <a:avLst/>
          </a:prstGeom>
        </p:spPr>
      </p:pic>
      <p:sp>
        <p:nvSpPr>
          <p:cNvPr id="54" name="Shape 1331"/>
          <p:cNvSpPr/>
          <p:nvPr/>
        </p:nvSpPr>
        <p:spPr>
          <a:xfrm>
            <a:off x="426503" y="1327287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9809" y="1449252"/>
            <a:ext cx="268105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Born: 9th April 1972</a:t>
            </a:r>
          </a:p>
        </p:txBody>
      </p:sp>
      <p:sp>
        <p:nvSpPr>
          <p:cNvPr id="56" name="Shape 1331"/>
          <p:cNvSpPr/>
          <p:nvPr/>
        </p:nvSpPr>
        <p:spPr>
          <a:xfrm>
            <a:off x="408635" y="1954907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9809" y="4147917"/>
            <a:ext cx="305392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Very disorganized</a:t>
            </a:r>
          </a:p>
        </p:txBody>
      </p:sp>
      <p:sp>
        <p:nvSpPr>
          <p:cNvPr id="58" name="Shape 1331"/>
          <p:cNvSpPr/>
          <p:nvPr/>
        </p:nvSpPr>
        <p:spPr>
          <a:xfrm>
            <a:off x="408410" y="2616694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9" name="Shape 1331"/>
          <p:cNvSpPr/>
          <p:nvPr/>
        </p:nvSpPr>
        <p:spPr>
          <a:xfrm>
            <a:off x="408410" y="3321323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5" name="Shape 1331"/>
          <p:cNvSpPr/>
          <p:nvPr/>
        </p:nvSpPr>
        <p:spPr>
          <a:xfrm>
            <a:off x="399420" y="4025952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9809" y="2039427"/>
            <a:ext cx="305392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Collects rare teapots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29809" y="2693957"/>
            <a:ext cx="305392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He has just bought his first smart phone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29809" y="3414937"/>
            <a:ext cx="305392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Owns his own home and car</a:t>
            </a:r>
          </a:p>
        </p:txBody>
      </p:sp>
    </p:spTree>
    <p:extLst>
      <p:ext uri="{BB962C8B-B14F-4D97-AF65-F5344CB8AC3E}">
        <p14:creationId xmlns:p14="http://schemas.microsoft.com/office/powerpoint/2010/main" val="1676292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June 2014</a:t>
            </a:r>
          </a:p>
        </p:txBody>
      </p:sp>
      <p:sp>
        <p:nvSpPr>
          <p:cNvPr id="94" name="Content Placeholder 9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William T </a:t>
            </a:r>
            <a:r>
              <a:rPr lang="en-US" dirty="0" err="1"/>
              <a:t>Cranda</a:t>
            </a:r>
            <a:r>
              <a:rPr lang="en-US" dirty="0"/>
              <a:t> and Allstate (In the old world)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2043" y="2793433"/>
            <a:ext cx="1054568" cy="960730"/>
            <a:chOff x="2603031" y="2880593"/>
            <a:chExt cx="2218410" cy="20716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013587">
              <a:off x="2603031" y="3800206"/>
              <a:ext cx="777710" cy="67142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2896" y="2880593"/>
              <a:ext cx="1838545" cy="2071600"/>
            </a:xfrm>
            <a:prstGeom prst="rect">
              <a:avLst/>
            </a:prstGeom>
          </p:spPr>
        </p:pic>
      </p:grpSp>
      <p:sp>
        <p:nvSpPr>
          <p:cNvPr id="15" name="Oval Callout 14"/>
          <p:cNvSpPr/>
          <p:nvPr/>
        </p:nvSpPr>
        <p:spPr>
          <a:xfrm>
            <a:off x="611732" y="1211823"/>
            <a:ext cx="1872085" cy="1428214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I want to insure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 my car, I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Shall go see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 my Allstate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Agent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926" y="3719457"/>
            <a:ext cx="1653283" cy="1239962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2099367" y="2275419"/>
            <a:ext cx="2037626" cy="1168539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I can also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cross-sell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you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home Insurance!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36993" y="1455288"/>
            <a:ext cx="145593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First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Call 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to ICS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5481" y="3739346"/>
            <a:ext cx="145593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Second Call to ICS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408" y="3597318"/>
            <a:ext cx="5694536" cy="11664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36" y="1267566"/>
            <a:ext cx="4825225" cy="12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12967">
            <a:off x="4102471" y="3123654"/>
            <a:ext cx="1079040" cy="931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June 2014</a:t>
            </a:r>
          </a:p>
        </p:txBody>
      </p:sp>
      <p:sp>
        <p:nvSpPr>
          <p:cNvPr id="94" name="Content Placeholder 9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William T </a:t>
            </a:r>
            <a:r>
              <a:rPr lang="en-US" dirty="0" err="1"/>
              <a:t>Cranda</a:t>
            </a:r>
            <a:r>
              <a:rPr lang="en-US" dirty="0"/>
              <a:t> and Allstate (In the old world)</a:t>
            </a:r>
          </a:p>
        </p:txBody>
      </p:sp>
      <p:sp>
        <p:nvSpPr>
          <p:cNvPr id="10" name="Shape 1331"/>
          <p:cNvSpPr/>
          <p:nvPr/>
        </p:nvSpPr>
        <p:spPr>
          <a:xfrm>
            <a:off x="426503" y="1327287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9809" y="1449252"/>
            <a:ext cx="30095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William is now 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a Current Customer in ICS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13" name="Shape 1331"/>
          <p:cNvSpPr/>
          <p:nvPr/>
        </p:nvSpPr>
        <p:spPr>
          <a:xfrm>
            <a:off x="408635" y="1954907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4" name="Shape 1331"/>
          <p:cNvSpPr/>
          <p:nvPr/>
        </p:nvSpPr>
        <p:spPr>
          <a:xfrm>
            <a:off x="408410" y="2616694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9378" y="3449757"/>
            <a:ext cx="34094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He is sent a stack 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of paperwork that he looses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9809" y="2738659"/>
            <a:ext cx="34094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No body cares about his teapots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51" y="1162022"/>
            <a:ext cx="1878416" cy="3432638"/>
          </a:xfrm>
          <a:prstGeom prst="rect">
            <a:avLst/>
          </a:prstGeom>
        </p:spPr>
      </p:pic>
      <p:sp>
        <p:nvSpPr>
          <p:cNvPr id="20" name="Shape 1331"/>
          <p:cNvSpPr/>
          <p:nvPr/>
        </p:nvSpPr>
        <p:spPr>
          <a:xfrm>
            <a:off x="426503" y="3321323"/>
            <a:ext cx="505540" cy="505541"/>
          </a:xfrm>
          <a:custGeom>
            <a:avLst/>
            <a:gdLst/>
            <a:ahLst/>
            <a:cxnLst/>
            <a:rect l="0" t="0" r="0" b="0"/>
            <a:pathLst>
              <a:path w="103" h="103" extrusionOk="0">
                <a:moveTo>
                  <a:pt x="52" y="38"/>
                </a:moveTo>
                <a:cubicBezTo>
                  <a:pt x="48" y="38"/>
                  <a:pt x="44" y="34"/>
                  <a:pt x="44" y="30"/>
                </a:cubicBezTo>
                <a:cubicBezTo>
                  <a:pt x="44" y="26"/>
                  <a:pt x="48" y="22"/>
                  <a:pt x="52" y="22"/>
                </a:cubicBezTo>
                <a:cubicBezTo>
                  <a:pt x="56" y="22"/>
                  <a:pt x="60" y="26"/>
                  <a:pt x="60" y="30"/>
                </a:cubicBezTo>
                <a:cubicBezTo>
                  <a:pt x="60" y="34"/>
                  <a:pt x="56" y="38"/>
                  <a:pt x="52" y="38"/>
                </a:cubicBezTo>
                <a:close/>
                <a:moveTo>
                  <a:pt x="59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45"/>
                  <a:pt x="45" y="45"/>
                  <a:pt x="45" y="45"/>
                </a:cubicBezTo>
                <a:cubicBezTo>
                  <a:pt x="59" y="45"/>
                  <a:pt x="59" y="45"/>
                  <a:pt x="59" y="45"/>
                </a:cubicBezTo>
                <a:lnTo>
                  <a:pt x="59" y="79"/>
                </a:lnTo>
                <a:close/>
                <a:moveTo>
                  <a:pt x="52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80"/>
                  <a:pt x="23" y="103"/>
                  <a:pt x="52" y="103"/>
                </a:cubicBezTo>
                <a:cubicBezTo>
                  <a:pt x="80" y="103"/>
                  <a:pt x="103" y="80"/>
                  <a:pt x="103" y="51"/>
                </a:cubicBezTo>
                <a:cubicBezTo>
                  <a:pt x="103" y="23"/>
                  <a:pt x="80" y="0"/>
                  <a:pt x="52" y="0"/>
                </a:cubicBezTo>
                <a:close/>
                <a:moveTo>
                  <a:pt x="52" y="10"/>
                </a:moveTo>
                <a:cubicBezTo>
                  <a:pt x="75" y="10"/>
                  <a:pt x="93" y="29"/>
                  <a:pt x="93" y="51"/>
                </a:cubicBezTo>
                <a:cubicBezTo>
                  <a:pt x="93" y="74"/>
                  <a:pt x="75" y="93"/>
                  <a:pt x="52" y="93"/>
                </a:cubicBezTo>
                <a:cubicBezTo>
                  <a:pt x="29" y="93"/>
                  <a:pt x="10" y="74"/>
                  <a:pt x="10" y="51"/>
                </a:cubicBezTo>
                <a:cubicBezTo>
                  <a:pt x="10" y="29"/>
                  <a:pt x="29" y="10"/>
                  <a:pt x="52" y="10"/>
                </a:cubicBezTo>
                <a:close/>
              </a:path>
            </a:pathLst>
          </a:custGeom>
          <a:solidFill>
            <a:srgbClr val="1B78B9"/>
          </a:solidFill>
          <a:ln>
            <a:noFill/>
          </a:ln>
        </p:spPr>
        <p:txBody>
          <a:bodyPr lIns="101600" tIns="50800" rIns="101600" bIns="50800" anchor="t" anchorCtr="0">
            <a:noAutofit/>
          </a:bodyPr>
          <a:lstStyle/>
          <a:p>
            <a:pPr defTabSz="914400"/>
            <a:endParaRPr sz="1600" kern="0">
              <a:solidFill>
                <a:srgbClr val="44546A"/>
              </a:solidFill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9809" y="2063707"/>
            <a:ext cx="30095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/>
                <a:cs typeface="Rockwell"/>
              </a:rPr>
              <a:t>He has a Party ID and a Policy Number</a:t>
            </a:r>
          </a:p>
        </p:txBody>
      </p:sp>
    </p:spTree>
    <p:extLst>
      <p:ext uri="{BB962C8B-B14F-4D97-AF65-F5344CB8AC3E}">
        <p14:creationId xmlns:p14="http://schemas.microsoft.com/office/powerpoint/2010/main" val="105913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19554">
            <a:off x="2845733" y="1780532"/>
            <a:ext cx="762275" cy="658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June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Allstate embraces New World thinking with Digital Products!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64" y="1667321"/>
            <a:ext cx="2246364" cy="2323825"/>
          </a:xfrm>
          <a:prstGeom prst="rect">
            <a:avLst/>
          </a:prstGeom>
        </p:spPr>
      </p:pic>
      <p:sp>
        <p:nvSpPr>
          <p:cNvPr id="5" name="7-Point Star 4"/>
          <p:cNvSpPr/>
          <p:nvPr/>
        </p:nvSpPr>
        <p:spPr>
          <a:xfrm rot="829451">
            <a:off x="5721058" y="314910"/>
            <a:ext cx="2866661" cy="1903899"/>
          </a:xfrm>
          <a:prstGeom prst="star7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I keep loosing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My Policy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documents!</a:t>
            </a:r>
          </a:p>
          <a:p>
            <a:pPr algn="ctr"/>
            <a:endParaRPr lang="en-US" sz="1050" b="1" dirty="0">
              <a:solidFill>
                <a:schemeClr val="bg1"/>
              </a:solidFill>
              <a:latin typeface="Rockwell"/>
              <a:cs typeface="Rockwell"/>
            </a:endParaRP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Why not keep them in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Your </a:t>
            </a:r>
            <a:r>
              <a:rPr lang="en-US" sz="1050" b="1" dirty="0">
                <a:solidFill>
                  <a:srgbClr val="FF0000"/>
                </a:solidFill>
                <a:latin typeface="Rockwell"/>
                <a:cs typeface="Rockwell"/>
              </a:rPr>
              <a:t>Digital Local?</a:t>
            </a:r>
          </a:p>
        </p:txBody>
      </p:sp>
      <p:sp>
        <p:nvSpPr>
          <p:cNvPr id="19" name="7-Point Star 18"/>
          <p:cNvSpPr/>
          <p:nvPr/>
        </p:nvSpPr>
        <p:spPr>
          <a:xfrm rot="20275356">
            <a:off x="328169" y="1943491"/>
            <a:ext cx="2866661" cy="2773070"/>
          </a:xfrm>
          <a:prstGeom prst="star7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I am worried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About how much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My teapots will cost to insure?</a:t>
            </a:r>
          </a:p>
          <a:p>
            <a:pPr algn="ctr"/>
            <a:endParaRPr lang="en-US" sz="1050" b="1" dirty="0">
              <a:solidFill>
                <a:schemeClr val="bg1"/>
              </a:solidFill>
              <a:latin typeface="Rockwell"/>
              <a:cs typeface="Rockwell"/>
            </a:endParaRP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Why not quote them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Through our </a:t>
            </a:r>
            <a:r>
              <a:rPr lang="en-US" sz="1050" b="1" dirty="0">
                <a:solidFill>
                  <a:srgbClr val="FF0000"/>
                </a:solidFill>
                <a:latin typeface="Rockwell"/>
                <a:cs typeface="Rockwell"/>
              </a:rPr>
              <a:t>Most Valuable Possession </a:t>
            </a:r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tool?</a:t>
            </a:r>
            <a:endParaRPr lang="en-US" sz="1050" b="1" dirty="0">
              <a:solidFill>
                <a:srgbClr val="FF0000"/>
              </a:solidFill>
              <a:latin typeface="Rockwell"/>
              <a:cs typeface="Rockwell"/>
            </a:endParaRPr>
          </a:p>
        </p:txBody>
      </p:sp>
      <p:sp>
        <p:nvSpPr>
          <p:cNvPr id="20" name="7-Point Star 19"/>
          <p:cNvSpPr/>
          <p:nvPr/>
        </p:nvSpPr>
        <p:spPr>
          <a:xfrm rot="1540505">
            <a:off x="5979051" y="2059598"/>
            <a:ext cx="2845537" cy="2773070"/>
          </a:xfrm>
          <a:prstGeom prst="star7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I’m a great driver,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Can my driving behaviors can me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Rewards?</a:t>
            </a:r>
          </a:p>
          <a:p>
            <a:pPr algn="ctr"/>
            <a:endParaRPr lang="en-US" sz="1050" b="1" dirty="0">
              <a:solidFill>
                <a:schemeClr val="bg1"/>
              </a:solidFill>
              <a:latin typeface="Rockwell"/>
              <a:cs typeface="Rockwell"/>
            </a:endParaRP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Yes, have you checked out our </a:t>
            </a:r>
            <a:r>
              <a:rPr lang="en-US" sz="1050" b="1" dirty="0" err="1">
                <a:solidFill>
                  <a:srgbClr val="FF0000"/>
                </a:solidFill>
                <a:latin typeface="Rockwell"/>
                <a:cs typeface="Rockwell"/>
              </a:rPr>
              <a:t>Drivewise</a:t>
            </a:r>
            <a:r>
              <a:rPr lang="en-US" sz="1050" b="1" dirty="0">
                <a:solidFill>
                  <a:srgbClr val="FF0000"/>
                </a:solidFill>
                <a:latin typeface="Rockwell"/>
                <a:cs typeface="Rockwell"/>
              </a:rPr>
              <a:t> Rewards </a:t>
            </a:r>
            <a:r>
              <a:rPr lang="en-US" sz="1050" b="1" dirty="0">
                <a:solidFill>
                  <a:schemeClr val="bg1"/>
                </a:solidFill>
                <a:latin typeface="Rockwell"/>
                <a:cs typeface="Rockwell"/>
              </a:rPr>
              <a:t>program?</a:t>
            </a:r>
            <a:endParaRPr lang="en-US" sz="1050" b="1" dirty="0">
              <a:solidFill>
                <a:srgbClr val="FF0000"/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3829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world (Future vision)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514123" y="4779964"/>
            <a:ext cx="2133600" cy="273844"/>
          </a:xfrm>
        </p:spPr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sz="quarter" idx="13"/>
          </p:nvPr>
        </p:nvSpPr>
        <p:spPr>
          <a:xfrm>
            <a:off x="426503" y="781539"/>
            <a:ext cx="7153885" cy="312493"/>
          </a:xfrm>
        </p:spPr>
        <p:txBody>
          <a:bodyPr/>
          <a:lstStyle/>
          <a:p>
            <a:r>
              <a:rPr lang="en-US" dirty="0"/>
              <a:t>William goes to see his agent</a:t>
            </a:r>
          </a:p>
        </p:txBody>
      </p:sp>
      <p:sp>
        <p:nvSpPr>
          <p:cNvPr id="57" name="Oval Callout 56"/>
          <p:cNvSpPr/>
          <p:nvPr/>
        </p:nvSpPr>
        <p:spPr>
          <a:xfrm>
            <a:off x="6015293" y="1154571"/>
            <a:ext cx="2632430" cy="1687890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Rockwell"/>
                <a:cs typeface="Rockwell"/>
              </a:rPr>
              <a:t>I see you have a policy with us, but have you considered all these products that I can instantly see you do not have?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2" y="1267565"/>
            <a:ext cx="77216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3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317" y="541908"/>
            <a:ext cx="7154420" cy="486026"/>
          </a:xfrm>
        </p:spPr>
        <p:txBody>
          <a:bodyPr/>
          <a:lstStyle/>
          <a:p>
            <a:r>
              <a:rPr lang="en-US" dirty="0"/>
              <a:t>New world: </a:t>
            </a:r>
            <a:br>
              <a:rPr lang="en-US" dirty="0"/>
            </a:br>
            <a:r>
              <a:rPr lang="en-US" dirty="0"/>
              <a:t>Connecting to </a:t>
            </a:r>
            <a:br>
              <a:rPr lang="en-US" dirty="0"/>
            </a:br>
            <a:r>
              <a:rPr lang="en-US" dirty="0"/>
              <a:t>FEM Micro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514123" y="4779964"/>
            <a:ext cx="2133600" cy="273844"/>
          </a:xfrm>
        </p:spPr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sz="quarter" idx="13"/>
          </p:nvPr>
        </p:nvSpPr>
        <p:spPr>
          <a:xfrm>
            <a:off x="151294" y="1978372"/>
            <a:ext cx="3559571" cy="1482267"/>
          </a:xfrm>
        </p:spPr>
        <p:txBody>
          <a:bodyPr/>
          <a:lstStyle/>
          <a:p>
            <a:r>
              <a:rPr lang="en-US" dirty="0"/>
              <a:t>William’s agent walks through a basic Front End Match flow to establish that his profile is up to date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49" y="301840"/>
            <a:ext cx="6092299" cy="48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63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  <a:effectLst/>
      </a:spPr>
      <a:bodyPr rot="0" spcFirstLastPara="0" vertOverflow="overflow" horzOverflow="overflow" vert="horz" wrap="none" lIns="7200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800" b="1" dirty="0" smtClean="0">
            <a:solidFill>
              <a:schemeClr val="bg1"/>
            </a:solidFill>
            <a:latin typeface="Rockwell"/>
            <a:cs typeface="Rockwell"/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>
          <a:defRPr sz="1100" dirty="0" smtClean="0">
            <a:solidFill>
              <a:schemeClr val="tx1">
                <a:lumMod val="75000"/>
                <a:lumOff val="25000"/>
              </a:schemeClr>
            </a:solidFill>
            <a:latin typeface="Rockwell"/>
            <a:cs typeface="Rockwel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6C42438C6EDD41AB12D69E5969BF48" ma:contentTypeVersion="1" ma:contentTypeDescription="Create a new document." ma:contentTypeScope="" ma:versionID="aa912cb85ffcd7dbc8dcc15128ecb37f">
  <xsd:schema xmlns:xsd="http://www.w3.org/2001/XMLSchema" xmlns:xs="http://www.w3.org/2001/XMLSchema" xmlns:p="http://schemas.microsoft.com/office/2006/metadata/properties" xmlns:ns2="a07bcfd7-f4f4-4810-868a-04c8758ba891" targetNamespace="http://schemas.microsoft.com/office/2006/metadata/properties" ma:root="true" ma:fieldsID="4c83831c250dd6260de8e761ce1c9eae" ns2:_="">
    <xsd:import namespace="a07bcfd7-f4f4-4810-868a-04c8758ba891"/>
    <xsd:element name="properties">
      <xsd:complexType>
        <xsd:sequence>
          <xsd:element name="documentManagement">
            <xsd:complexType>
              <xsd:all>
                <xsd:element ref="ns2:Description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bcfd7-f4f4-4810-868a-04c8758ba891" elementFormDefault="qualified">
    <xsd:import namespace="http://schemas.microsoft.com/office/2006/documentManagement/types"/>
    <xsd:import namespace="http://schemas.microsoft.com/office/infopath/2007/PartnerControls"/>
    <xsd:element name="Description0" ma:index="8" ma:displayName="Description" ma:internalName="Description0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a07bcfd7-f4f4-4810-868a-04c8758ba891">Front End Match Example</Description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3CB8AE-40A3-4B72-95AC-56E977142297}"/>
</file>

<file path=customXml/itemProps2.xml><?xml version="1.0" encoding="utf-8"?>
<ds:datastoreItem xmlns:ds="http://schemas.openxmlformats.org/officeDocument/2006/customXml" ds:itemID="{7B6F2769-7194-4217-93D3-3AF3A4742282}"/>
</file>

<file path=customXml/itemProps3.xml><?xml version="1.0" encoding="utf-8"?>
<ds:datastoreItem xmlns:ds="http://schemas.openxmlformats.org/officeDocument/2006/customXml" ds:itemID="{87D2A1B0-FF3E-4009-940D-AED0EB70AA2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80174</TotalTime>
  <Words>265</Words>
  <Application>Microsoft Office PowerPoint</Application>
  <PresentationFormat>On-screen Show (16:9)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Helvetica</vt:lpstr>
      <vt:lpstr>Rockwell</vt:lpstr>
      <vt:lpstr>Office Theme</vt:lpstr>
      <vt:lpstr>Front End Match</vt:lpstr>
      <vt:lpstr>Customer Journey</vt:lpstr>
      <vt:lpstr>4th June 2014</vt:lpstr>
      <vt:lpstr>4th June 2014</vt:lpstr>
      <vt:lpstr>4th June 2018</vt:lpstr>
      <vt:lpstr>New world (Future vision)</vt:lpstr>
      <vt:lpstr>New world:  Connecting to  FEM Micro Services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DISPUTE TRACKER Bi-weekly Sponsor Update</dc:title>
  <dc:subject/>
  <dc:creator>David Bradley</dc:creator>
  <cp:keywords/>
  <dc:description/>
  <cp:lastModifiedBy>Subramanian, Srividya</cp:lastModifiedBy>
  <cp:revision>1270</cp:revision>
  <cp:lastPrinted>2017-10-06T15:07:36Z</cp:lastPrinted>
  <dcterms:created xsi:type="dcterms:W3CDTF">2010-04-12T23:12:02Z</dcterms:created>
  <dcterms:modified xsi:type="dcterms:W3CDTF">2018-04-25T11:00:34Z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0x010100026C42438C6EDD41AB12D69E5969BF48</vt:lpwstr>
  </property>
</Properties>
</file>